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61" r:id="rId6"/>
    <p:sldId id="263" r:id="rId7"/>
    <p:sldId id="262" r:id="rId8"/>
    <p:sldId id="264" r:id="rId9"/>
    <p:sldId id="265" r:id="rId10"/>
    <p:sldId id="266" r:id="rId11"/>
  </p:sldIdLst>
  <p:sldSz cx="12192000" cy="6858000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Helvetica Neue" panose="020B0604020202020204" charset="0"/>
      <p:regular r:id="rId17"/>
      <p:bold r:id="rId18"/>
      <p:italic r:id="rId19"/>
      <p:boldItalic r:id="rId20"/>
    </p:embeddedFont>
    <p:embeddedFont>
      <p:font typeface="Helvetica Neue Light" panose="020B0604020202020204" charset="0"/>
      <p:regular r:id="rId21"/>
      <p:bold r:id="rId22"/>
      <p:italic r:id="rId23"/>
      <p:boldItalic r:id="rId24"/>
    </p:embeddedFont>
    <p:embeddedFont>
      <p:font typeface="Open Sans" panose="020B0606030504020204" pitchFamily="3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9" roundtripDataSignature="AMtx7mgE3MDGdSpdvwvvCeJsGCEDU8k28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aomi Tan" initials="" lastIdx="1" clrIdx="0"/>
  <p:cmAuthor id="1" name="Admin" initials="A" lastIdx="1" clrIdx="1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–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6" autoAdjust="0"/>
    <p:restoredTop sz="93792" autoAdjust="0"/>
  </p:normalViewPr>
  <p:slideViewPr>
    <p:cSldViewPr snapToGrid="0">
      <p:cViewPr varScale="1">
        <p:scale>
          <a:sx n="67" d="100"/>
          <a:sy n="67" d="100"/>
        </p:scale>
        <p:origin x="65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Dividends for the  years 2015-2030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G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Sheet3!$C$4</c:f>
              <c:strCache>
                <c:ptCount val="1"/>
                <c:pt idx="0">
                  <c:v>Dividend LCS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Sheet3!$D$3:$S$3</c:f>
              <c:numCache>
                <c:formatCode>General</c:formatCode>
                <c:ptCount val="16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  <c:pt idx="8">
                  <c:v>2031</c:v>
                </c:pt>
                <c:pt idx="9">
                  <c:v>2032</c:v>
                </c:pt>
                <c:pt idx="10">
                  <c:v>2033</c:v>
                </c:pt>
                <c:pt idx="11">
                  <c:v>2034</c:v>
                </c:pt>
                <c:pt idx="12">
                  <c:v>2035</c:v>
                </c:pt>
                <c:pt idx="13">
                  <c:v>2036</c:v>
                </c:pt>
                <c:pt idx="14">
                  <c:v>2037</c:v>
                </c:pt>
                <c:pt idx="15">
                  <c:v>2038</c:v>
                </c:pt>
              </c:numCache>
            </c:numRef>
          </c:cat>
          <c:val>
            <c:numRef>
              <c:f>Sheet3!$D$4:$S$4</c:f>
              <c:numCache>
                <c:formatCode>#,##0.00_);[Red]\(#,##0.00\)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34.232357216510998</c:v>
                </c:pt>
                <c:pt idx="7">
                  <c:v>54.349013204816004</c:v>
                </c:pt>
                <c:pt idx="8">
                  <c:v>63.255289292836999</c:v>
                </c:pt>
                <c:pt idx="9">
                  <c:v>72.357502899821</c:v>
                </c:pt>
                <c:pt idx="10">
                  <c:v>81.727309879843006</c:v>
                </c:pt>
                <c:pt idx="11">
                  <c:v>91.377455081885003</c:v>
                </c:pt>
                <c:pt idx="12">
                  <c:v>101.47566249602001</c:v>
                </c:pt>
                <c:pt idx="13">
                  <c:v>112.21269666253001</c:v>
                </c:pt>
                <c:pt idx="14">
                  <c:v>123.51277169667</c:v>
                </c:pt>
                <c:pt idx="15">
                  <c:v>135.19354859945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254-4C85-B9DA-F07DD6CBC9E8}"/>
            </c:ext>
          </c:extLst>
        </c:ser>
        <c:ser>
          <c:idx val="1"/>
          <c:order val="1"/>
          <c:tx>
            <c:strRef>
              <c:f>Sheet3!$C$5</c:f>
              <c:strCache>
                <c:ptCount val="1"/>
                <c:pt idx="0">
                  <c:v>DividendHCS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Sheet3!$D$3:$S$3</c:f>
              <c:numCache>
                <c:formatCode>General</c:formatCode>
                <c:ptCount val="16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  <c:pt idx="8">
                  <c:v>2031</c:v>
                </c:pt>
                <c:pt idx="9">
                  <c:v>2032</c:v>
                </c:pt>
                <c:pt idx="10">
                  <c:v>2033</c:v>
                </c:pt>
                <c:pt idx="11">
                  <c:v>2034</c:v>
                </c:pt>
                <c:pt idx="12">
                  <c:v>2035</c:v>
                </c:pt>
                <c:pt idx="13">
                  <c:v>2036</c:v>
                </c:pt>
                <c:pt idx="14">
                  <c:v>2037</c:v>
                </c:pt>
                <c:pt idx="15">
                  <c:v>2038</c:v>
                </c:pt>
              </c:numCache>
            </c:numRef>
          </c:cat>
          <c:val>
            <c:numRef>
              <c:f>Sheet3!$D$5:$S$5</c:f>
              <c:numCache>
                <c:formatCode>General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 formatCode="#,##0.00_);[Red]\(#,##0.00\)">
                  <c:v>0</c:v>
                </c:pt>
                <c:pt idx="6" formatCode="#,##0.00_);[Red]\(#,##0.00\)">
                  <c:v>0</c:v>
                </c:pt>
                <c:pt idx="7" formatCode="#,##0.00_);[Red]\(#,##0.00\)">
                  <c:v>0</c:v>
                </c:pt>
                <c:pt idx="8" formatCode="#,##0.00_);[Red]\(#,##0.00\)">
                  <c:v>0</c:v>
                </c:pt>
                <c:pt idx="9" formatCode="#,##0.00_);[Red]\(#,##0.00\)">
                  <c:v>0</c:v>
                </c:pt>
                <c:pt idx="10" formatCode="#,##0.00_);[Red]\(#,##0.00\)">
                  <c:v>72927</c:v>
                </c:pt>
                <c:pt idx="11" formatCode="#,##0.00_);[Red]\(#,##0.00\)">
                  <c:v>72927</c:v>
                </c:pt>
                <c:pt idx="12" formatCode="#,##0.00_);[Red]\(#,##0.00\)">
                  <c:v>72927</c:v>
                </c:pt>
                <c:pt idx="13" formatCode="#,##0.00_);[Red]\(#,##0.00\)">
                  <c:v>72927</c:v>
                </c:pt>
                <c:pt idx="14" formatCode="#,##0.00_);[Red]\(#,##0.00\)">
                  <c:v>72927</c:v>
                </c:pt>
                <c:pt idx="15" formatCode="#,##0.00_);[Red]\(#,##0.00\)">
                  <c:v>72927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254-4C85-B9DA-F07DD6CBC9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98679536"/>
        <c:axId val="1498676208"/>
      </c:lineChart>
      <c:dateAx>
        <c:axId val="14986795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G"/>
          </a:p>
        </c:txPr>
        <c:crossAx val="1498676208"/>
        <c:crosses val="autoZero"/>
        <c:auto val="0"/>
        <c:lblOffset val="100"/>
        <c:baseTimeUnit val="days"/>
      </c:dateAx>
      <c:valAx>
        <c:axId val="1498676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_);[Red]\(#,##0.00\)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G"/>
          </a:p>
        </c:txPr>
        <c:crossAx val="1498679536"/>
        <c:crosses val="autoZero"/>
        <c:crossBetween val="between"/>
        <c:dispUnits>
          <c:builtInUnit val="thousand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G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G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G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Loan repayment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G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Sheet1!$B$4</c:f>
              <c:strCache>
                <c:ptCount val="1"/>
                <c:pt idx="0">
                  <c:v>Repayments: loans and bonds LCS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Sheet1!$C$3:$R$3</c:f>
              <c:numCache>
                <c:formatCode>General</c:formatCode>
                <c:ptCount val="16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  <c:pt idx="8">
                  <c:v>2031</c:v>
                </c:pt>
                <c:pt idx="9">
                  <c:v>2032</c:v>
                </c:pt>
                <c:pt idx="10">
                  <c:v>2033</c:v>
                </c:pt>
                <c:pt idx="11">
                  <c:v>2034</c:v>
                </c:pt>
                <c:pt idx="12">
                  <c:v>2035</c:v>
                </c:pt>
                <c:pt idx="13">
                  <c:v>2036</c:v>
                </c:pt>
                <c:pt idx="14">
                  <c:v>2037</c:v>
                </c:pt>
                <c:pt idx="15">
                  <c:v>2038</c:v>
                </c:pt>
              </c:numCache>
            </c:numRef>
          </c:cat>
          <c:val>
            <c:numRef>
              <c:f>Sheet1!$C$4:$R$4</c:f>
              <c:numCache>
                <c:formatCode>#,##0.00_);[Red]\(#,##0.00\)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17.9207228</c:v>
                </c:pt>
                <c:pt idx="4">
                  <c:v>55.825236975999999</c:v>
                </c:pt>
                <c:pt idx="5">
                  <c:v>88.868566587949999</c:v>
                </c:pt>
                <c:pt idx="6">
                  <c:v>91.919388240111999</c:v>
                </c:pt>
                <c:pt idx="7">
                  <c:v>95.095074399154001</c:v>
                </c:pt>
                <c:pt idx="8">
                  <c:v>98.402259898918004</c:v>
                </c:pt>
                <c:pt idx="9">
                  <c:v>101.84802894133</c:v>
                </c:pt>
                <c:pt idx="10">
                  <c:v>105.43995026793</c:v>
                </c:pt>
                <c:pt idx="11">
                  <c:v>86.484679786160001</c:v>
                </c:pt>
                <c:pt idx="12">
                  <c:v>42.377439272895003</c:v>
                </c:pt>
                <c:pt idx="13">
                  <c:v>13.204219350833</c:v>
                </c:pt>
                <c:pt idx="14">
                  <c:v>14.348364957583</c:v>
                </c:pt>
                <c:pt idx="15">
                  <c:v>15.591650781158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D33-4E9B-A84D-A521CE0BC470}"/>
            </c:ext>
          </c:extLst>
        </c:ser>
        <c:ser>
          <c:idx val="1"/>
          <c:order val="1"/>
          <c:tx>
            <c:strRef>
              <c:f>Sheet1!$B$5</c:f>
              <c:strCache>
                <c:ptCount val="1"/>
                <c:pt idx="0">
                  <c:v>Repayments: loans and bonds HCS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Sheet1!$C$3:$R$3</c:f>
              <c:numCache>
                <c:formatCode>General</c:formatCode>
                <c:ptCount val="16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  <c:pt idx="8">
                  <c:v>2031</c:v>
                </c:pt>
                <c:pt idx="9">
                  <c:v>2032</c:v>
                </c:pt>
                <c:pt idx="10">
                  <c:v>2033</c:v>
                </c:pt>
                <c:pt idx="11">
                  <c:v>2034</c:v>
                </c:pt>
                <c:pt idx="12">
                  <c:v>2035</c:v>
                </c:pt>
                <c:pt idx="13">
                  <c:v>2036</c:v>
                </c:pt>
                <c:pt idx="14">
                  <c:v>2037</c:v>
                </c:pt>
                <c:pt idx="15">
                  <c:v>2038</c:v>
                </c:pt>
              </c:numCache>
            </c:numRef>
          </c:cat>
          <c:val>
            <c:numRef>
              <c:f>Sheet1!$C$5:$R$5</c:f>
              <c:numCache>
                <c:formatCode>#,##0.00_);[Red]\(#,##0.00\)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481.52499999999998</c:v>
                </c:pt>
                <c:pt idx="7">
                  <c:v>694.35905000000002</c:v>
                </c:pt>
                <c:pt idx="8">
                  <c:v>987.64308683333002</c:v>
                </c:pt>
                <c:pt idx="9">
                  <c:v>1192.6641689967</c:v>
                </c:pt>
                <c:pt idx="10">
                  <c:v>92466.396615000005</c:v>
                </c:pt>
                <c:pt idx="11">
                  <c:v>104637.89762311</c:v>
                </c:pt>
                <c:pt idx="12">
                  <c:v>118424.41237304</c:v>
                </c:pt>
                <c:pt idx="13">
                  <c:v>134040.6238157</c:v>
                </c:pt>
                <c:pt idx="14">
                  <c:v>151729.76431813999</c:v>
                </c:pt>
                <c:pt idx="15">
                  <c:v>171767.41263345999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D33-4E9B-A84D-A521CE0BC4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541997600"/>
        <c:axId val="1541977632"/>
      </c:lineChart>
      <c:catAx>
        <c:axId val="1541997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G"/>
          </a:p>
        </c:txPr>
        <c:crossAx val="1541977632"/>
        <c:crosses val="autoZero"/>
        <c:auto val="1"/>
        <c:lblAlgn val="ctr"/>
        <c:lblOffset val="100"/>
        <c:noMultiLvlLbl val="0"/>
      </c:catAx>
      <c:valAx>
        <c:axId val="1541977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_);[Red]\(#,##0.0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G"/>
          </a:p>
        </c:txPr>
        <c:crossAx val="1541997600"/>
        <c:crosses val="autoZero"/>
        <c:crossBetween val="between"/>
        <c:dispUnits>
          <c:builtInUnit val="thousand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G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G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G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Results for LCS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G"/>
        </a:p>
      </c:txPr>
    </c:title>
    <c:autoTitleDeleted val="0"/>
    <c:plotArea>
      <c:layout/>
      <c:barChart>
        <c:barDir val="col"/>
        <c:grouping val="stack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6058112"/>
        <c:axId val="336050208"/>
      </c:barChart>
      <c:catAx>
        <c:axId val="336058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G"/>
          </a:p>
        </c:txPr>
        <c:crossAx val="336050208"/>
        <c:crosses val="autoZero"/>
        <c:auto val="1"/>
        <c:lblAlgn val="ctr"/>
        <c:lblOffset val="100"/>
        <c:noMultiLvlLbl val="0"/>
      </c:catAx>
      <c:valAx>
        <c:axId val="336050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_);[Red]\(#,##0.0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G"/>
          </a:p>
        </c:txPr>
        <c:crossAx val="336058112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G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G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Sales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G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Sheet1!$B$4</c:f>
              <c:strCache>
                <c:ptCount val="1"/>
                <c:pt idx="0">
                  <c:v>LCS _Sales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Sheet1!$C$3:$R$3</c:f>
              <c:numCache>
                <c:formatCode>General</c:formatCode>
                <c:ptCount val="16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  <c:pt idx="8">
                  <c:v>2031</c:v>
                </c:pt>
                <c:pt idx="9">
                  <c:v>2032</c:v>
                </c:pt>
                <c:pt idx="10">
                  <c:v>2033</c:v>
                </c:pt>
                <c:pt idx="11">
                  <c:v>2034</c:v>
                </c:pt>
                <c:pt idx="12">
                  <c:v>2035</c:v>
                </c:pt>
                <c:pt idx="13">
                  <c:v>2036</c:v>
                </c:pt>
                <c:pt idx="14">
                  <c:v>2037</c:v>
                </c:pt>
                <c:pt idx="15">
                  <c:v>2038</c:v>
                </c:pt>
              </c:numCache>
            </c:numRef>
          </c:cat>
          <c:val>
            <c:numRef>
              <c:f>Sheet1!$C$4:$R$4</c:f>
              <c:numCache>
                <c:formatCode>#,##0.00_);[Red]\(#,##0.00\)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638.14078125000003</c:v>
                </c:pt>
                <c:pt idx="6">
                  <c:v>670.04782031249999</c:v>
                </c:pt>
                <c:pt idx="7">
                  <c:v>703.55021132812999</c:v>
                </c:pt>
                <c:pt idx="8">
                  <c:v>738.72772189452996</c:v>
                </c:pt>
                <c:pt idx="9">
                  <c:v>775.66410798925995</c:v>
                </c:pt>
                <c:pt idx="10">
                  <c:v>814.44731338871998</c:v>
                </c:pt>
                <c:pt idx="11">
                  <c:v>855.16967905816</c:v>
                </c:pt>
                <c:pt idx="12">
                  <c:v>897.92816301106996</c:v>
                </c:pt>
                <c:pt idx="13">
                  <c:v>942.82457116162004</c:v>
                </c:pt>
                <c:pt idx="14">
                  <c:v>989.96579971970004</c:v>
                </c:pt>
                <c:pt idx="15">
                  <c:v>1039.4640897057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2F1-4B42-B3F9-C0A47A9682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56564816"/>
        <c:axId val="1556565232"/>
      </c:lineChart>
      <c:lineChart>
        <c:grouping val="stacked"/>
        <c:varyColors val="0"/>
        <c:ser>
          <c:idx val="1"/>
          <c:order val="1"/>
          <c:tx>
            <c:strRef>
              <c:f>Sheet1!$B$5</c:f>
              <c:strCache>
                <c:ptCount val="1"/>
                <c:pt idx="0">
                  <c:v>HCS_Sales 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Sheet1!$C$3:$R$3</c:f>
              <c:numCache>
                <c:formatCode>General</c:formatCode>
                <c:ptCount val="16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  <c:pt idx="8">
                  <c:v>2031</c:v>
                </c:pt>
                <c:pt idx="9">
                  <c:v>2032</c:v>
                </c:pt>
                <c:pt idx="10">
                  <c:v>2033</c:v>
                </c:pt>
                <c:pt idx="11">
                  <c:v>2034</c:v>
                </c:pt>
                <c:pt idx="12">
                  <c:v>2035</c:v>
                </c:pt>
                <c:pt idx="13">
                  <c:v>2036</c:v>
                </c:pt>
                <c:pt idx="14">
                  <c:v>2037</c:v>
                </c:pt>
                <c:pt idx="15">
                  <c:v>2038</c:v>
                </c:pt>
              </c:numCache>
            </c:numRef>
          </c:cat>
          <c:val>
            <c:numRef>
              <c:f>Sheet1!$C$5:$R$5</c:f>
              <c:numCache>
                <c:formatCode>#,##0.00_);[Red]\(#,##0.00\)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2054621.8733906001</c:v>
                </c:pt>
                <c:pt idx="6">
                  <c:v>2157352.9670601999</c:v>
                </c:pt>
                <c:pt idx="7">
                  <c:v>2265220.6154132001</c:v>
                </c:pt>
                <c:pt idx="8">
                  <c:v>2378481.6461838</c:v>
                </c:pt>
                <c:pt idx="9">
                  <c:v>2497405.7284929999</c:v>
                </c:pt>
                <c:pt idx="10">
                  <c:v>2622276.0149177001</c:v>
                </c:pt>
                <c:pt idx="11">
                  <c:v>2753389.8156635002</c:v>
                </c:pt>
                <c:pt idx="12">
                  <c:v>2891059.3064466999</c:v>
                </c:pt>
                <c:pt idx="13">
                  <c:v>3035612.2717690999</c:v>
                </c:pt>
                <c:pt idx="14">
                  <c:v>3187392.8853575001</c:v>
                </c:pt>
                <c:pt idx="15">
                  <c:v>3346762.5296254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2F1-4B42-B3F9-C0A47A9682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06558512"/>
        <c:axId val="1506556016"/>
      </c:lineChart>
      <c:catAx>
        <c:axId val="1556564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G"/>
          </a:p>
        </c:txPr>
        <c:crossAx val="1556565232"/>
        <c:crosses val="autoZero"/>
        <c:auto val="1"/>
        <c:lblAlgn val="ctr"/>
        <c:lblOffset val="100"/>
        <c:noMultiLvlLbl val="0"/>
      </c:catAx>
      <c:valAx>
        <c:axId val="1556565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_);[Red]\(#,##0.0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G"/>
          </a:p>
        </c:txPr>
        <c:crossAx val="1556564816"/>
        <c:crosses val="autoZero"/>
        <c:crossBetween val="between"/>
        <c:dispUnits>
          <c:builtInUnit val="thousand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G"/>
              </a:p>
            </c:txPr>
          </c:dispUnitsLbl>
        </c:dispUnits>
      </c:valAx>
      <c:valAx>
        <c:axId val="1506556016"/>
        <c:scaling>
          <c:orientation val="minMax"/>
        </c:scaling>
        <c:delete val="1"/>
        <c:axPos val="r"/>
        <c:numFmt formatCode="#,##0.00_);[Red]\(#,##0.00\)" sourceLinked="1"/>
        <c:majorTickMark val="out"/>
        <c:minorTickMark val="none"/>
        <c:tickLblPos val="nextTo"/>
        <c:crossAx val="1506558512"/>
        <c:crosses val="max"/>
        <c:crossBetween val="between"/>
        <c:dispUnits>
          <c:builtInUnit val="thousand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G"/>
              </a:p>
            </c:txPr>
          </c:dispUnitsLbl>
        </c:dispUnits>
      </c:valAx>
      <c:catAx>
        <c:axId val="15065585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0655601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G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G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sv-S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" name="Google Shape;7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80" name="Google Shape;80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sv-SE"/>
              <a:t>1</a:t>
            </a:fld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" name="Google Shape;8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89" name="Google Shape;89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sv-SE"/>
              <a:t>2</a:t>
            </a:fld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96" name="Google Shape;9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sv-SE"/>
              <a:t>3</a:t>
            </a:fld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110" name="Google Shape;110;p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sv-SE"/>
              <a:t>4</a:t>
            </a:fld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117" name="Google Shape;117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sv-SE"/>
              <a:t>5</a:t>
            </a:fld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3" name="Google Shape;12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124" name="Google Shape;124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sv-SE"/>
              <a:t>7</a:t>
            </a:fld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17"/>
          <p:cNvSpPr txBox="1">
            <a:spLocks noGrp="1"/>
          </p:cNvSpPr>
          <p:nvPr>
            <p:ph type="ctrTitle"/>
          </p:nvPr>
        </p:nvSpPr>
        <p:spPr>
          <a:xfrm>
            <a:off x="3349485" y="231015"/>
            <a:ext cx="8842513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Helvetica Neue"/>
              <a:buNone/>
              <a:defRPr sz="48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7"/>
          <p:cNvSpPr txBox="1">
            <a:spLocks noGrp="1"/>
          </p:cNvSpPr>
          <p:nvPr>
            <p:ph type="subTitle" idx="1"/>
          </p:nvPr>
        </p:nvSpPr>
        <p:spPr>
          <a:xfrm>
            <a:off x="3349486" y="4339705"/>
            <a:ext cx="8842513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7" name="Google Shape;17;p17"/>
          <p:cNvSpPr txBox="1"/>
          <p:nvPr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-SE" sz="10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000" b="1" i="0" u="none" strike="noStrike" cap="none" dirty="0">
              <a:solidFill>
                <a:srgbClr val="7F7F7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5" name="Google Shape;65;p2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6" name="Google Shape;66;p25"/>
          <p:cNvSpPr txBox="1"/>
          <p:nvPr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-SE" sz="10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000" b="1" i="0" u="none" strike="noStrike" cap="none" dirty="0">
              <a:solidFill>
                <a:srgbClr val="7F7F7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elvetica Neue"/>
              <a:buNone/>
              <a:defRPr sz="40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6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6"/>
          <p:cNvSpPr txBox="1"/>
          <p:nvPr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-SE" sz="10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000" b="1" i="0" u="none" strike="noStrike" cap="none" dirty="0">
              <a:solidFill>
                <a:srgbClr val="7F7F7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27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elvetica Neue"/>
              <a:buNone/>
              <a:defRPr sz="40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7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27"/>
          <p:cNvSpPr txBox="1"/>
          <p:nvPr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-SE" sz="10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000" b="1" i="0" u="none" strike="noStrike" cap="none" dirty="0">
              <a:solidFill>
                <a:srgbClr val="7F7F7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Helvetica Neue"/>
              <a:buNone/>
              <a:defRPr sz="40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/>
          <p:nvPr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-SE" sz="10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000" b="1" i="0" u="none" strike="noStrike" cap="none" dirty="0">
              <a:solidFill>
                <a:srgbClr val="7F7F7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" name="Google Shape;23;p8"/>
          <p:cNvSpPr>
            <a:spLocks noGrp="1"/>
          </p:cNvSpPr>
          <p:nvPr>
            <p:ph type="pic" idx="2"/>
          </p:nvPr>
        </p:nvSpPr>
        <p:spPr>
          <a:xfrm>
            <a:off x="6172202" y="1825625"/>
            <a:ext cx="5181598" cy="4351338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elvetica Neue"/>
              <a:buNone/>
              <a:defRPr sz="40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18"/>
          <p:cNvSpPr txBox="1"/>
          <p:nvPr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-SE" sz="10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000" b="1" i="0" u="none" strike="noStrike" cap="none" dirty="0">
              <a:solidFill>
                <a:srgbClr val="7F7F7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1_Two Conte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Helvetica Neue"/>
              <a:buNone/>
              <a:defRPr sz="40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10"/>
          <p:cNvSpPr txBox="1"/>
          <p:nvPr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-SE" sz="10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000" b="1" i="0" u="none" strike="noStrike" cap="none" dirty="0">
              <a:solidFill>
                <a:srgbClr val="7F7F7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1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Helvetica Neue"/>
              <a:buNone/>
              <a:defRPr sz="54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19"/>
          <p:cNvSpPr txBox="1"/>
          <p:nvPr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-SE" sz="10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000" b="1" i="0" u="none" strike="noStrike" cap="none" dirty="0">
              <a:solidFill>
                <a:srgbClr val="7F7F7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2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elvetica Neue"/>
              <a:buNone/>
              <a:defRPr sz="40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4" name="Google Shape;44;p2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2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6" name="Google Shape;46;p2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21"/>
          <p:cNvSpPr txBox="1"/>
          <p:nvPr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-SE" sz="10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000" b="1" i="0" u="none" strike="noStrike" cap="none" dirty="0">
              <a:solidFill>
                <a:srgbClr val="7F7F7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elvetica Neue"/>
              <a:buNone/>
              <a:defRPr sz="40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2"/>
          <p:cNvSpPr txBox="1"/>
          <p:nvPr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-SE" sz="10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000" b="1" i="0" u="none" strike="noStrike" cap="none" dirty="0">
              <a:solidFill>
                <a:srgbClr val="7F7F7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23"/>
          <p:cNvSpPr txBox="1"/>
          <p:nvPr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-SE" sz="10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000" b="1" i="0" u="none" strike="noStrike" cap="none" dirty="0">
              <a:solidFill>
                <a:srgbClr val="7F7F7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2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9" name="Google Shape;59;p2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0" name="Google Shape;60;p24"/>
          <p:cNvSpPr txBox="1"/>
          <p:nvPr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-SE" sz="10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sz="1000" b="1" i="0" u="none" strike="noStrike" cap="none" dirty="0">
              <a:solidFill>
                <a:srgbClr val="7F7F7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elvetica Neue"/>
              <a:buNone/>
              <a:defRPr sz="4000" b="1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6"/>
          <p:cNvSpPr txBox="1">
            <a:spLocks noGrp="1"/>
          </p:cNvSpPr>
          <p:nvPr>
            <p:ph type="sldNum" idx="12"/>
          </p:nvPr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-SE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ercykanyesigye8@gmail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"/>
          <p:cNvSpPr txBox="1"/>
          <p:nvPr/>
        </p:nvSpPr>
        <p:spPr>
          <a:xfrm>
            <a:off x="3349485" y="4758559"/>
            <a:ext cx="8837342" cy="1765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sv-SE" sz="2400" b="1" dirty="0">
                <a:solidFill>
                  <a:srgbClr val="0C0C0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Mercy Kanyesigye</a:t>
            </a:r>
            <a:r>
              <a:rPr lang="sv-SE" sz="2400" b="1" i="0" u="none" strike="noStrike" cap="none" dirty="0">
                <a:solidFill>
                  <a:srgbClr val="0C0C0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</a:t>
            </a:r>
            <a:r>
              <a:rPr lang="sv-SE" sz="2400" b="1" i="0" u="none" strike="noStrike" cap="none" dirty="0">
                <a:solidFill>
                  <a:srgbClr val="0C0C0C"/>
                </a:solidFill>
                <a:latin typeface="Helvetica Neue"/>
                <a:ea typeface="Helvetica Neue"/>
                <a:cs typeface="Helvetica Neue"/>
                <a:sym typeface="Helvetica Neue"/>
                <a:hlinkClick r:id="rId3"/>
              </a:rPr>
              <a:t>mercykanyesigye</a:t>
            </a:r>
            <a:r>
              <a:rPr lang="sv-SE" sz="2400" b="1" dirty="0">
                <a:solidFill>
                  <a:srgbClr val="0C0C0C"/>
                </a:solidFill>
                <a:latin typeface="Helvetica Neue"/>
                <a:ea typeface="Helvetica Neue"/>
                <a:cs typeface="Helvetica Neue"/>
                <a:sym typeface="Helvetica Neue"/>
                <a:hlinkClick r:id="rId3"/>
              </a:rPr>
              <a:t>8@gmail.com</a:t>
            </a:r>
            <a:r>
              <a:rPr lang="sv-SE" sz="2400" b="1" dirty="0">
                <a:solidFill>
                  <a:srgbClr val="0C0C0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sv-SE" sz="2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Energy Modelling Platform for Africa (EMP-A)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v-SE" sz="2000" b="0" i="0" u="none" strike="noStrike" cap="none" dirty="0">
                <a:solidFill>
                  <a:srgbClr val="0C0C0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2023</a:t>
            </a:r>
            <a:endParaRPr dirty="0"/>
          </a:p>
        </p:txBody>
      </p:sp>
      <p:sp>
        <p:nvSpPr>
          <p:cNvPr id="83" name="Google Shape;83;p1"/>
          <p:cNvSpPr txBox="1">
            <a:spLocks noGrp="1"/>
          </p:cNvSpPr>
          <p:nvPr>
            <p:ph type="ctrTitle"/>
          </p:nvPr>
        </p:nvSpPr>
        <p:spPr>
          <a:xfrm>
            <a:off x="3349485" y="231015"/>
            <a:ext cx="8842513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sv-SE" dirty="0"/>
              <a:t>A Renewable Energy </a:t>
            </a:r>
            <a:r>
              <a:rPr lang="sv-SE"/>
              <a:t>(Hydro </a:t>
            </a:r>
            <a:r>
              <a:rPr lang="sv-SE" dirty="0"/>
              <a:t>power) plant</a:t>
            </a:r>
            <a:endParaRPr dirty="0"/>
          </a:p>
        </p:txBody>
      </p:sp>
      <p:sp>
        <p:nvSpPr>
          <p:cNvPr id="84" name="Google Shape;84;p1"/>
          <p:cNvSpPr txBox="1"/>
          <p:nvPr/>
        </p:nvSpPr>
        <p:spPr>
          <a:xfrm>
            <a:off x="6957045" y="2937129"/>
            <a:ext cx="1627392" cy="961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6000"/>
              <a:buFont typeface="Helvetica Neue"/>
              <a:buNone/>
            </a:pPr>
            <a:r>
              <a:rPr lang="sv-SE" sz="2000" b="0" i="1" u="none" strike="noStrike" cap="none">
                <a:solidFill>
                  <a:srgbClr val="59595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Flag or map of the country…</a:t>
            </a:r>
            <a:endParaRPr sz="2000" b="0" i="1" u="none" strike="noStrike" cap="none" dirty="0">
              <a:solidFill>
                <a:schemeClr val="dk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85" name="Google Shape;85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53718" y="2878962"/>
            <a:ext cx="2428875" cy="161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C487C-3086-427E-A055-4E714DF639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114300" indent="0" algn="ctr">
              <a:buNone/>
            </a:pPr>
            <a:r>
              <a:rPr lang="en-GB" sz="4800" dirty="0"/>
              <a:t>Thank you </a:t>
            </a:r>
            <a:endParaRPr lang="en-UG" sz="4800" dirty="0"/>
          </a:p>
        </p:txBody>
      </p:sp>
    </p:spTree>
    <p:extLst>
      <p:ext uri="{BB962C8B-B14F-4D97-AF65-F5344CB8AC3E}">
        <p14:creationId xmlns:p14="http://schemas.microsoft.com/office/powerpoint/2010/main" val="1849736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"/>
          <p:cNvSpPr txBox="1">
            <a:spLocks noGrp="1"/>
          </p:cNvSpPr>
          <p:nvPr>
            <p:ph type="title"/>
          </p:nvPr>
        </p:nvSpPr>
        <p:spPr>
          <a:xfrm>
            <a:off x="838200" y="-482885"/>
            <a:ext cx="10515600" cy="11597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sv-SE" dirty="0">
                <a:solidFill>
                  <a:schemeClr val="bg1"/>
                </a:solidFill>
              </a:rPr>
              <a:t>Context and Aim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92" name="Google Shape;92;p3"/>
          <p:cNvSpPr txBox="1">
            <a:spLocks noGrp="1"/>
          </p:cNvSpPr>
          <p:nvPr>
            <p:ph type="body" idx="1"/>
          </p:nvPr>
        </p:nvSpPr>
        <p:spPr>
          <a:xfrm>
            <a:off x="433802" y="676878"/>
            <a:ext cx="5908633" cy="51160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Wingdings" panose="05000000000000000000" pitchFamily="2" charset="2"/>
              <a:buChar char="§"/>
            </a:pPr>
            <a:r>
              <a:rPr lang="en-UG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Generation, supply and use of electricity remains critical </a:t>
            </a:r>
            <a:r>
              <a:rPr lang="en-GB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for</a:t>
            </a:r>
            <a:r>
              <a:rPr lang="en-UG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Uganda 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mproving electricity access is a priority 80% by 2030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333333"/>
                </a:solidFill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H</a:t>
            </a:r>
            <a:r>
              <a:rPr lang="en-GB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ydro power has the largest capacity and potential.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Aim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 review the financial viability of  a hydropower plant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GB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ighlight how best to make electricity affordable to increase access and demand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Asses im</a:t>
            </a:r>
            <a:r>
              <a:rPr lang="en-GB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provement of investment costs and better electricity prices.</a:t>
            </a:r>
            <a:endParaRPr lang="en-GB" sz="2000" dirty="0"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sv-SE" sz="2000" b="1" dirty="0"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sv-SE" sz="2000" b="1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Research Question</a:t>
            </a:r>
            <a:r>
              <a:rPr lang="sv-SE" sz="2000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:</a:t>
            </a:r>
          </a:p>
          <a:p>
            <a:pPr marL="0" indent="0">
              <a:spcBef>
                <a:spcPts val="0"/>
              </a:spcBef>
              <a:buSzPts val="1100"/>
              <a:buNone/>
            </a:pPr>
            <a:r>
              <a:rPr lang="sv-SE" sz="2000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How best can we redcue the investment costs of </a:t>
            </a:r>
            <a:r>
              <a:rPr lang="en-GB" sz="2000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hydropower projects in Uganda and still earn a reasonable return? </a:t>
            </a:r>
            <a:endParaRPr lang="en-GB" sz="1800" i="1" dirty="0">
              <a:solidFill>
                <a:srgbClr val="7F7F7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endParaRPr lang="en-GB" sz="1800" i="1" dirty="0">
              <a:solidFill>
                <a:srgbClr val="7F7F7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endParaRPr sz="1800" i="1" dirty="0">
              <a:solidFill>
                <a:srgbClr val="7F7F7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C9B2115E-D756-49E5-8384-90F2562E91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435" y="810228"/>
            <a:ext cx="5510040" cy="511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"/>
          <p:cNvSpPr txBox="1">
            <a:spLocks noGrp="1"/>
          </p:cNvSpPr>
          <p:nvPr>
            <p:ph type="title"/>
          </p:nvPr>
        </p:nvSpPr>
        <p:spPr>
          <a:xfrm>
            <a:off x="838200" y="0"/>
            <a:ext cx="10515600" cy="770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sv-SE" dirty="0"/>
              <a:t>Project Description and Financing</a:t>
            </a:r>
            <a:endParaRPr dirty="0"/>
          </a:p>
        </p:txBody>
      </p:sp>
      <p:sp>
        <p:nvSpPr>
          <p:cNvPr id="99" name="Google Shape;99;p2"/>
          <p:cNvSpPr txBox="1">
            <a:spLocks noGrp="1"/>
          </p:cNvSpPr>
          <p:nvPr>
            <p:ph type="body" idx="1"/>
          </p:nvPr>
        </p:nvSpPr>
        <p:spPr>
          <a:xfrm>
            <a:off x="756557" y="868101"/>
            <a:ext cx="10515600" cy="5450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buSzPts val="1100"/>
              <a:buNone/>
            </a:pPr>
            <a:endParaRPr lang="en-US" sz="12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9DDC89B-4B82-4810-9515-0E0C75F137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727064"/>
              </p:ext>
            </p:extLst>
          </p:nvPr>
        </p:nvGraphicFramePr>
        <p:xfrm>
          <a:off x="902825" y="1655180"/>
          <a:ext cx="9158660" cy="4210531"/>
        </p:xfrm>
        <a:graphic>
          <a:graphicData uri="http://schemas.openxmlformats.org/drawingml/2006/table">
            <a:tbl>
              <a:tblPr bandRow="1">
                <a:tableStyleId>{35758FB7-9AC5-4552-8A53-C91805E547FA}</a:tableStyleId>
              </a:tblPr>
              <a:tblGrid>
                <a:gridCol w="2502238">
                  <a:extLst>
                    <a:ext uri="{9D8B030D-6E8A-4147-A177-3AD203B41FA5}">
                      <a16:colId xmlns:a16="http://schemas.microsoft.com/office/drawing/2014/main" val="3325607539"/>
                    </a:ext>
                  </a:extLst>
                </a:gridCol>
                <a:gridCol w="6656422">
                  <a:extLst>
                    <a:ext uri="{9D8B030D-6E8A-4147-A177-3AD203B41FA5}">
                      <a16:colId xmlns:a16="http://schemas.microsoft.com/office/drawing/2014/main" val="4235749762"/>
                    </a:ext>
                  </a:extLst>
                </a:gridCol>
              </a:tblGrid>
              <a:tr h="46298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v-SE" sz="2000" b="1" u="none" strike="noStrike" cap="none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 of grid </a:t>
                      </a:r>
                      <a:endParaRPr sz="2000" b="1" u="none" strike="noStrike" cap="non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>
                    <a:solidFill>
                      <a:srgbClr val="0000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u="none" strike="noStrike" cap="none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Renewable energy hydro power plant</a:t>
                      </a:r>
                      <a:endParaRPr sz="2000" u="none" strike="noStrike" cap="non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>
                    <a:solidFill>
                      <a:srgbClr val="0000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431614"/>
                  </a:ext>
                </a:extLst>
              </a:tr>
              <a:tr h="46298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v-SE" sz="2000" b="1" u="none" strike="noStrike" cap="none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Construction period </a:t>
                      </a:r>
                      <a:endParaRPr sz="2000" b="1" u="none" strike="noStrike" cap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u="none" strike="noStrike" cap="non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2022-2025</a:t>
                      </a:r>
                      <a:endParaRPr sz="2000" u="none" strike="noStrike" cap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239552"/>
                  </a:ext>
                </a:extLst>
              </a:tr>
              <a:tr h="46298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b="1" u="none" strike="noStrike" cap="non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Start of operation</a:t>
                      </a:r>
                      <a:endParaRPr sz="2000" b="1" u="none" strike="noStrike" cap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>
                    <a:solidFill>
                      <a:srgbClr val="FF00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u="none" strike="noStrike" cap="non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sz="2000" u="none" strike="noStrike" cap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>
                    <a:solidFill>
                      <a:srgbClr val="FF00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8643776"/>
                  </a:ext>
                </a:extLst>
              </a:tr>
              <a:tr h="46298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v-SE" sz="2000" b="1" u="none" strike="noStrike" cap="none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 of plant </a:t>
                      </a:r>
                      <a:endParaRPr sz="2000" b="1" u="none" strike="noStrike" cap="non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u="none" strike="noStrike" cap="none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30yrs</a:t>
                      </a:r>
                      <a:endParaRPr sz="2000" u="none" strike="noStrike" cap="non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0069210"/>
                  </a:ext>
                </a:extLst>
              </a:tr>
              <a:tr h="46298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v-SE" sz="2000" b="1" u="none" strike="noStrike" cap="none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Inflation rate</a:t>
                      </a:r>
                      <a:endParaRPr sz="2000" b="1" u="none" strike="noStrike" cap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u="none" strike="noStrike" cap="non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5%</a:t>
                      </a:r>
                      <a:endParaRPr sz="2000" u="none" strike="noStrike" cap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>
                    <a:solidFill>
                      <a:srgbClr val="FFFF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4864197"/>
                  </a:ext>
                </a:extLst>
              </a:tr>
              <a:tr h="50663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v-SE" sz="2000" b="1" u="none" strike="noStrike" cap="none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Generated amount</a:t>
                      </a:r>
                      <a:endParaRPr sz="2000" b="1" u="none" strike="noStrike" cap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u="none" strike="noStrike" cap="non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2000gwh</a:t>
                      </a:r>
                      <a:endParaRPr sz="2000" u="none" strike="noStrike" cap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0314844"/>
                  </a:ext>
                </a:extLst>
              </a:tr>
              <a:tr h="46298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v-SE" sz="2000" b="1" u="none" strike="noStrike" cap="none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Plant size </a:t>
                      </a:r>
                      <a:endParaRPr sz="2000" b="1" u="none" strike="noStrike" cap="non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>
                    <a:solidFill>
                      <a:srgbClr val="0000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u="none" strike="noStrike" cap="none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300MW</a:t>
                      </a:r>
                    </a:p>
                  </a:txBody>
                  <a:tcPr marL="91450" marR="91450" marT="45725" marB="45725">
                    <a:solidFill>
                      <a:srgbClr val="0000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074393"/>
                  </a:ext>
                </a:extLst>
              </a:tr>
              <a:tr h="46298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v-SE" sz="2000" b="1" u="none" strike="noStrike" cap="none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Electricity price </a:t>
                      </a:r>
                      <a:endParaRPr sz="2000" b="1" u="none" strike="noStrike" cap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u="none" strike="noStrike" cap="non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600ugx per kwh</a:t>
                      </a:r>
                      <a:endParaRPr sz="2000" u="none" strike="noStrike" cap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1991534"/>
                  </a:ext>
                </a:extLst>
              </a:tr>
              <a:tr h="46298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v-SE" sz="2000" b="1" u="none" strike="noStrike" cap="none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Estimated cost </a:t>
                      </a:r>
                      <a:endParaRPr sz="2000" b="1" u="none" strike="noStrike" cap="none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>
                    <a:solidFill>
                      <a:srgbClr val="FF00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u="none" strike="noStrike" cap="non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 $350m</a:t>
                      </a:r>
                      <a:endParaRPr sz="2000" u="none" strike="noStrike" cap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>
                    <a:solidFill>
                      <a:srgbClr val="FF00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506114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sv-SE" dirty="0"/>
              <a:t>Scenario Analysis</a:t>
            </a:r>
            <a:endParaRPr dirty="0"/>
          </a:p>
        </p:txBody>
      </p:sp>
      <p:sp>
        <p:nvSpPr>
          <p:cNvPr id="113" name="Google Shape;113;p28"/>
          <p:cNvSpPr txBox="1">
            <a:spLocks noGrp="1"/>
          </p:cNvSpPr>
          <p:nvPr>
            <p:ph type="body" idx="1"/>
          </p:nvPr>
        </p:nvSpPr>
        <p:spPr>
          <a:xfrm>
            <a:off x="838200" y="1610179"/>
            <a:ext cx="10515600" cy="4754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000" i="1" dirty="0">
              <a:solidFill>
                <a:srgbClr val="7F7F7F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000" i="1" dirty="0">
              <a:solidFill>
                <a:srgbClr val="7F7F7F"/>
              </a:solidFill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000" dirty="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G" sz="2000" dirty="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G" sz="2000"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985A37F2-E290-4128-9435-CB42B3F39D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966294" y="1818995"/>
            <a:ext cx="1803538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G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D05908D0-2133-40E1-BB5B-750CA6FCC1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449560"/>
              </p:ext>
            </p:extLst>
          </p:nvPr>
        </p:nvGraphicFramePr>
        <p:xfrm>
          <a:off x="1053548" y="1530627"/>
          <a:ext cx="10078277" cy="48143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3883">
                  <a:extLst>
                    <a:ext uri="{9D8B030D-6E8A-4147-A177-3AD203B41FA5}">
                      <a16:colId xmlns:a16="http://schemas.microsoft.com/office/drawing/2014/main" val="1792982329"/>
                    </a:ext>
                  </a:extLst>
                </a:gridCol>
                <a:gridCol w="2654798">
                  <a:extLst>
                    <a:ext uri="{9D8B030D-6E8A-4147-A177-3AD203B41FA5}">
                      <a16:colId xmlns:a16="http://schemas.microsoft.com/office/drawing/2014/main" val="2494748095"/>
                    </a:ext>
                  </a:extLst>
                </a:gridCol>
                <a:gridCol w="2654798">
                  <a:extLst>
                    <a:ext uri="{9D8B030D-6E8A-4147-A177-3AD203B41FA5}">
                      <a16:colId xmlns:a16="http://schemas.microsoft.com/office/drawing/2014/main" val="2382385835"/>
                    </a:ext>
                  </a:extLst>
                </a:gridCol>
                <a:gridCol w="2654798">
                  <a:extLst>
                    <a:ext uri="{9D8B030D-6E8A-4147-A177-3AD203B41FA5}">
                      <a16:colId xmlns:a16="http://schemas.microsoft.com/office/drawing/2014/main" val="3471701429"/>
                    </a:ext>
                  </a:extLst>
                </a:gridCol>
              </a:tblGrid>
              <a:tr h="779292"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Scenario label</a:t>
                      </a:r>
                      <a:endParaRPr lang="en-UG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Scenario name</a:t>
                      </a:r>
                      <a:endParaRPr lang="en-UG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Scenario description</a:t>
                      </a:r>
                      <a:endParaRPr lang="en-UG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Scenario assumption</a:t>
                      </a:r>
                      <a:endParaRPr lang="en-UG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3500421"/>
                  </a:ext>
                </a:extLst>
              </a:tr>
              <a:tr h="2071103"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HCS</a:t>
                      </a:r>
                      <a:endParaRPr lang="en-UG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 costs scenario case</a:t>
                      </a:r>
                      <a:endParaRPr lang="en-UG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 cost of electricity</a:t>
                      </a:r>
                    </a:p>
                    <a:p>
                      <a:r>
                        <a:rPr lang="en-GB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 cost of investment</a:t>
                      </a:r>
                      <a:endParaRPr lang="en-UG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Price of 650ugx per kwh and investment cost of 350USD millions</a:t>
                      </a:r>
                      <a:endParaRPr lang="en-UG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G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824109"/>
                  </a:ext>
                </a:extLst>
              </a:tr>
              <a:tr h="1781238">
                <a:tc>
                  <a:txBody>
                    <a:bodyPr/>
                    <a:lstStyle/>
                    <a:p>
                      <a:r>
                        <a:rPr lang="en-GB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LCS</a:t>
                      </a:r>
                      <a:endParaRPr lang="en-UG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 costs Scenario case</a:t>
                      </a:r>
                      <a:endParaRPr lang="en-UG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Reduced cost of investment</a:t>
                      </a:r>
                    </a:p>
                    <a:p>
                      <a:r>
                        <a:rPr lang="en-GB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Reduced cost of electricity </a:t>
                      </a:r>
                      <a:endParaRPr lang="en-UG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Price of 250ugx per kwh and investment cost of 50USD millions</a:t>
                      </a:r>
                      <a:endParaRPr lang="en-UG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G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71717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sv-S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Scenario Results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Google Shape;120;p4"/>
          <p:cNvSpPr txBox="1">
            <a:spLocks noGrp="1"/>
          </p:cNvSpPr>
          <p:nvPr>
            <p:ph type="body" idx="1"/>
          </p:nvPr>
        </p:nvSpPr>
        <p:spPr>
          <a:xfrm>
            <a:off x="838200" y="1450135"/>
            <a:ext cx="10942865" cy="4575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15268E-8A41-40EC-A922-52639585C223}"/>
              </a:ext>
            </a:extLst>
          </p:cNvPr>
          <p:cNvSpPr txBox="1"/>
          <p:nvPr/>
        </p:nvSpPr>
        <p:spPr>
          <a:xfrm>
            <a:off x="723900" y="5010150"/>
            <a:ext cx="38195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High loan repayment  for the High cost scenario</a:t>
            </a:r>
          </a:p>
          <a:p>
            <a:r>
              <a:rPr lang="en-GB" dirty="0"/>
              <a:t>Low loan repayment for the low cost scenario</a:t>
            </a:r>
            <a:endParaRPr lang="en-UG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A0B546-9EFE-4187-BBC0-C7D1B3DCEC15}"/>
              </a:ext>
            </a:extLst>
          </p:cNvPr>
          <p:cNvSpPr txBox="1"/>
          <p:nvPr/>
        </p:nvSpPr>
        <p:spPr>
          <a:xfrm>
            <a:off x="6798198" y="5086350"/>
            <a:ext cx="38195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High dividend pay out for High cost scenario</a:t>
            </a:r>
          </a:p>
          <a:p>
            <a:r>
              <a:rPr lang="en-GB" dirty="0"/>
              <a:t>Low dividends paid out for the low cost scenario </a:t>
            </a:r>
            <a:endParaRPr lang="en-UG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5AC9468-5EEB-440B-B6C6-AA0EF91FA57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6537160"/>
              </p:ext>
            </p:extLst>
          </p:nvPr>
        </p:nvGraphicFramePr>
        <p:xfrm>
          <a:off x="6087802" y="21021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BA79E36D-F88C-489B-94E7-56C07F8391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8688135"/>
              </p:ext>
            </p:extLst>
          </p:nvPr>
        </p:nvGraphicFramePr>
        <p:xfrm>
          <a:off x="602270" y="1690688"/>
          <a:ext cx="4572000" cy="3154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3577A949-5639-41ED-97BB-8EBEF35C20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8133004"/>
              </p:ext>
            </p:extLst>
          </p:nvPr>
        </p:nvGraphicFramePr>
        <p:xfrm>
          <a:off x="428263" y="1296365"/>
          <a:ext cx="5578999" cy="35042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FF87C52-06A3-49F6-9299-1F997E571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891146"/>
              </p:ext>
            </p:extLst>
          </p:nvPr>
        </p:nvGraphicFramePr>
        <p:xfrm>
          <a:off x="8428613" y="2313610"/>
          <a:ext cx="3335124" cy="1829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1708">
                  <a:extLst>
                    <a:ext uri="{9D8B030D-6E8A-4147-A177-3AD203B41FA5}">
                      <a16:colId xmlns:a16="http://schemas.microsoft.com/office/drawing/2014/main" val="2370455048"/>
                    </a:ext>
                  </a:extLst>
                </a:gridCol>
                <a:gridCol w="1111708">
                  <a:extLst>
                    <a:ext uri="{9D8B030D-6E8A-4147-A177-3AD203B41FA5}">
                      <a16:colId xmlns:a16="http://schemas.microsoft.com/office/drawing/2014/main" val="3966568828"/>
                    </a:ext>
                  </a:extLst>
                </a:gridCol>
                <a:gridCol w="1111708">
                  <a:extLst>
                    <a:ext uri="{9D8B030D-6E8A-4147-A177-3AD203B41FA5}">
                      <a16:colId xmlns:a16="http://schemas.microsoft.com/office/drawing/2014/main" val="1701470783"/>
                    </a:ext>
                  </a:extLst>
                </a:gridCol>
              </a:tblGrid>
              <a:tr h="609922">
                <a:tc>
                  <a:txBody>
                    <a:bodyPr/>
                    <a:lstStyle/>
                    <a:p>
                      <a:endParaRPr lang="en-UG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NPV</a:t>
                      </a:r>
                      <a:endParaRPr lang="en-UG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IRR</a:t>
                      </a:r>
                      <a:endParaRPr lang="en-UG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816445"/>
                  </a:ext>
                </a:extLst>
              </a:tr>
              <a:tr h="609922">
                <a:tc>
                  <a:txBody>
                    <a:bodyPr/>
                    <a:lstStyle/>
                    <a:p>
                      <a:r>
                        <a:rPr lang="en-GB" sz="2000" dirty="0"/>
                        <a:t>HCS</a:t>
                      </a:r>
                      <a:endParaRPr lang="en-UG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74824</a:t>
                      </a:r>
                      <a:endParaRPr lang="en-UG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80%</a:t>
                      </a:r>
                      <a:endParaRPr lang="en-UG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193776"/>
                  </a:ext>
                </a:extLst>
              </a:tr>
              <a:tr h="609922">
                <a:tc>
                  <a:txBody>
                    <a:bodyPr/>
                    <a:lstStyle/>
                    <a:p>
                      <a:r>
                        <a:rPr lang="en-GB" sz="2000" dirty="0"/>
                        <a:t>LCS</a:t>
                      </a:r>
                      <a:endParaRPr lang="en-UG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229</a:t>
                      </a:r>
                      <a:endParaRPr lang="en-UG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20%</a:t>
                      </a:r>
                      <a:endParaRPr lang="en-UG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911262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13FAFCF-2CA2-4BC6-BB1F-F837057C283D}"/>
              </a:ext>
            </a:extLst>
          </p:cNvPr>
          <p:cNvSpPr txBox="1"/>
          <p:nvPr/>
        </p:nvSpPr>
        <p:spPr>
          <a:xfrm>
            <a:off x="2123440" y="5296427"/>
            <a:ext cx="29241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High sales of electricity </a:t>
            </a:r>
            <a:endParaRPr lang="en-UG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B65DC0E2-9862-4CB8-862C-1C7AC60BB09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9510280"/>
              </p:ext>
            </p:extLst>
          </p:nvPr>
        </p:nvGraphicFramePr>
        <p:xfrm>
          <a:off x="605742" y="741680"/>
          <a:ext cx="6880908" cy="44399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8135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SzPts val="4400"/>
            </a:pPr>
            <a:r>
              <a:rPr lang="sv-SE" dirty="0">
                <a:solidFill>
                  <a:schemeClr val="bg1"/>
                </a:solidFill>
              </a:rPr>
              <a:t>Conclusions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127" name="Google Shape;127;p6"/>
          <p:cNvSpPr txBox="1">
            <a:spLocks noGrp="1"/>
          </p:cNvSpPr>
          <p:nvPr>
            <p:ph type="body" idx="1"/>
          </p:nvPr>
        </p:nvSpPr>
        <p:spPr>
          <a:xfrm>
            <a:off x="772160" y="148906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ingdings" panose="05000000000000000000" pitchFamily="2" charset="2"/>
              <a:buChar char="§"/>
            </a:pPr>
            <a:endParaRPr lang="sv-SE" sz="2800" dirty="0"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  <a:p>
            <a:pPr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ingdings" panose="05000000000000000000" pitchFamily="2" charset="2"/>
              <a:buChar char="§"/>
            </a:pPr>
            <a:r>
              <a:rPr lang="sv-SE" sz="2800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With the actual regulatory framework, the LCS project analyzed, </a:t>
            </a:r>
            <a:r>
              <a:rPr lang="sv-SE" sz="2800" b="1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is financially viable.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sv-SE" sz="2800" b="1" dirty="0"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  <a:p>
            <a:pPr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ingdings" panose="05000000000000000000" pitchFamily="2" charset="2"/>
              <a:buChar char="§"/>
            </a:pPr>
            <a:r>
              <a:rPr lang="sv-SE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Even with reduction in price by 62% and the investment cost by 25% the project still has positive NPV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sv-SE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ingdings" panose="05000000000000000000" pitchFamily="2" charset="2"/>
              <a:buChar char="§"/>
            </a:pPr>
            <a:r>
              <a:rPr lang="sv-SE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project has the potential to meet loan repayment requirements.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sv-SE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SzPts val="1100"/>
              <a:buNone/>
            </a:pPr>
            <a:endParaRPr sz="1800" i="1" dirty="0">
              <a:solidFill>
                <a:srgbClr val="7F7F7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BD1DA-149D-4E99-9932-1810F432BB6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sv-SE" dirty="0">
                <a:solidFill>
                  <a:schemeClr val="bg1"/>
                </a:solidFill>
              </a:rPr>
              <a:t>Policy Insights</a:t>
            </a:r>
            <a:endParaRPr lang="en-UG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D8788F-88CC-4570-81D6-77009F5135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Policy</a:t>
            </a:r>
            <a:endParaRPr lang="en-GB" sz="280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government emphasise lower costs of capital (reducing interests charged on loans)</a:t>
            </a:r>
          </a:p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developers should consider concessional funding to reduce the cost of finance</a:t>
            </a:r>
          </a:p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country should consider green financing to benefit from green projects development </a:t>
            </a:r>
          </a:p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government should participate in projects investments to de risk investments. (by contributing equity to the project (s).</a:t>
            </a:r>
          </a:p>
          <a:p>
            <a:endParaRPr lang="en-UG" dirty="0"/>
          </a:p>
        </p:txBody>
      </p:sp>
    </p:spTree>
    <p:extLst>
      <p:ext uri="{BB962C8B-B14F-4D97-AF65-F5344CB8AC3E}">
        <p14:creationId xmlns:p14="http://schemas.microsoft.com/office/powerpoint/2010/main" val="852473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D01A6-5ED0-48E2-824C-1306F45F751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Future work </a:t>
            </a:r>
            <a:endParaRPr lang="en-UG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C442E2-4928-4E31-9480-D3CA3E4C75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SzPts val="1100"/>
              <a:buNone/>
            </a:pPr>
            <a:endParaRPr lang="en-GB" sz="240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pPr marL="342900">
              <a:spcBef>
                <a:spcPts val="0"/>
              </a:spcBef>
              <a:buSzPts val="1100"/>
              <a:buFontTx/>
              <a:buChar char="-"/>
            </a:pPr>
            <a:r>
              <a:rPr lang="en-GB" sz="3200" dirty="0">
                <a:solidFill>
                  <a:srgbClr val="333333"/>
                </a:solidFill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Assess the public private partnerships in project development for hydro power plants</a:t>
            </a:r>
          </a:p>
          <a:p>
            <a:pPr marL="342900">
              <a:spcBef>
                <a:spcPts val="0"/>
              </a:spcBef>
              <a:buSzPts val="1100"/>
              <a:buFontTx/>
              <a:buChar char="-"/>
            </a:pPr>
            <a:endParaRPr lang="en-GB" sz="3200" dirty="0">
              <a:solidFill>
                <a:srgbClr val="333333"/>
              </a:solidFill>
              <a:latin typeface="Times New Roman" panose="02020603050405020304" pitchFamily="18" charset="0"/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pPr marL="342900">
              <a:spcBef>
                <a:spcPts val="0"/>
              </a:spcBef>
              <a:buSzPts val="1100"/>
              <a:buFontTx/>
              <a:buChar char="-"/>
            </a:pPr>
            <a:r>
              <a:rPr lang="en-GB" sz="32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Assess the cost efficiency of electricity generation by hydropower plants in Uganda and the region using benchmarking models. </a:t>
            </a:r>
          </a:p>
          <a:p>
            <a:pPr marL="342900">
              <a:spcBef>
                <a:spcPts val="0"/>
              </a:spcBef>
              <a:buSzPts val="1100"/>
              <a:buFontTx/>
              <a:buChar char="-"/>
            </a:pPr>
            <a:endParaRPr lang="en-GB" sz="320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pPr marL="342900">
              <a:spcBef>
                <a:spcPts val="0"/>
              </a:spcBef>
              <a:buSzPts val="1100"/>
              <a:buFontTx/>
              <a:buChar char="-"/>
            </a:pPr>
            <a:r>
              <a:rPr lang="en-GB" sz="3200" dirty="0">
                <a:solidFill>
                  <a:srgbClr val="333333"/>
                </a:solidFill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Undertake more </a:t>
            </a:r>
            <a:r>
              <a:rPr lang="en-GB" sz="32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sensitivity analysis scenarios.</a:t>
            </a:r>
          </a:p>
          <a:p>
            <a:endParaRPr lang="en-UG" dirty="0"/>
          </a:p>
        </p:txBody>
      </p:sp>
    </p:spTree>
    <p:extLst>
      <p:ext uri="{BB962C8B-B14F-4D97-AF65-F5344CB8AC3E}">
        <p14:creationId xmlns:p14="http://schemas.microsoft.com/office/powerpoint/2010/main" val="3836508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438</Words>
  <Application>Microsoft Office PowerPoint</Application>
  <PresentationFormat>Widescreen</PresentationFormat>
  <Paragraphs>103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Times New Roman</vt:lpstr>
      <vt:lpstr>Wingdings</vt:lpstr>
      <vt:lpstr>Open Sans</vt:lpstr>
      <vt:lpstr>Calibri</vt:lpstr>
      <vt:lpstr>Helvetica Neue</vt:lpstr>
      <vt:lpstr>Helvetica Neue Light</vt:lpstr>
      <vt:lpstr>Arial</vt:lpstr>
      <vt:lpstr>Office Theme</vt:lpstr>
      <vt:lpstr>A Renewable Energy (Hydro power) plant</vt:lpstr>
      <vt:lpstr>Context and Aim</vt:lpstr>
      <vt:lpstr>Project Description and Financing</vt:lpstr>
      <vt:lpstr>Scenario Analysis</vt:lpstr>
      <vt:lpstr>Scenario Results</vt:lpstr>
      <vt:lpstr>PowerPoint Presentation</vt:lpstr>
      <vt:lpstr>Conclusions</vt:lpstr>
      <vt:lpstr>Policy Insights</vt:lpstr>
      <vt:lpstr>Future work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[Mercy Hydo power plant]</dc:title>
  <dc:creator>Eunice Ramos</dc:creator>
  <cp:lastModifiedBy>Admin</cp:lastModifiedBy>
  <cp:revision>77</cp:revision>
  <dcterms:created xsi:type="dcterms:W3CDTF">2019-06-09T10:25:43Z</dcterms:created>
  <dcterms:modified xsi:type="dcterms:W3CDTF">2023-04-26T12:03:54Z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0x010100633F727AA7180443A862CD9A25741398</vt:lpwstr>
  </property>
</Properties>
</file>